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1" r:id="rId2"/>
  </p:sldIdLst>
  <p:sldSz cx="43891200" cy="32918400"/>
  <p:notesSz cx="6858000" cy="9144000"/>
  <p:defaultTextStyle>
    <a:defPPr>
      <a:defRPr lang="en-US"/>
    </a:defPPr>
    <a:lvl1pPr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3925" indent="-1736725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7850" indent="-3473450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363" indent="-5211763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7288" indent="-6948488" algn="l" defTabSz="2193925" rtl="0" fontAlgn="base">
      <a:spcBef>
        <a:spcPct val="0"/>
      </a:spcBef>
      <a:spcAft>
        <a:spcPct val="0"/>
      </a:spcAft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008C92-E21E-C8DC-2E74-3FB300318BD6}" name="Yang, Brad" initials="BY" userId="S::runhany2@illinois.edu::6683b665-aee6-4bf3-8a62-825cdf20e93b" providerId="AD"/>
  <p188:author id="{43CDC59A-CFD7-75BE-949B-905F257AA85D}" name="Brad Yang" initials="BY" userId="887e4a349ca7f4cc" providerId="Windows Live"/>
  <p188:author id="{65AA70B8-6CB6-31D2-90AF-D447A3CC3112}" name="Benjamin, Aaron S" initials="AB" userId="S::asbenjam@illinois.edu::2e8625f5-be70-44ed-ad96-61eeedd9797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BFB"/>
    <a:srgbClr val="052754"/>
    <a:srgbClr val="D74520"/>
    <a:srgbClr val="5771A1"/>
    <a:srgbClr val="DE6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60" autoAdjust="0"/>
    <p:restoredTop sz="94674"/>
  </p:normalViewPr>
  <p:slideViewPr>
    <p:cSldViewPr snapToObjects="1">
      <p:cViewPr>
        <p:scale>
          <a:sx n="40" d="100"/>
          <a:sy n="40" d="100"/>
        </p:scale>
        <p:origin x="1794" y="-9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3E645C15-BC93-A44A-A06A-B4B04C4ED5F7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E72FF227-20E3-6C4F-8C56-249F9EE6D5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23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2FF227-20E3-6C4F-8C56-249F9EE6D58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1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3925" y="7680325"/>
            <a:ext cx="39503350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7CA6F-884E-634E-A75A-572F483F8848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23B04B-B7F2-FF4D-8077-EF3B1F9C6B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9D8FB5-0612-A746-80CF-DDCC9E0BE654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C0733A-467B-FA4F-A4AA-CB0DB1566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ackground 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886200"/>
            <a:ext cx="43891200" cy="290322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4038600"/>
            <a:ext cx="43891200" cy="0"/>
          </a:xfrm>
          <a:prstGeom prst="line">
            <a:avLst/>
          </a:prstGeom>
          <a:ln w="3810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81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4A1045-DEEA-8946-B37B-F877AEF129FC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79A86B2-360D-E24E-B447-F98F32436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5F8FCF0-B109-4E41-830D-87865EE91AB8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BA0FE9-D76A-B441-9EDF-101CA9A46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11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C552A1-6EB6-214B-B59F-414060EFC9BA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8AD041-EDB0-4D41-9E5B-79FB90219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22401C-AAEC-224B-B0FC-7E890D4BAFD9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EED259-E526-8742-8A7F-7FDFE0507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6E7D08-D5EF-6242-865A-CE48CC4D2D04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93F65F-BDD2-7143-9DB4-7F6E1DC01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1F0F8D-0D4A-614C-B06A-DCF9395ADB14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EF3A24D-1705-F04C-93FD-1C69EE75A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4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39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30288A-D7A5-0941-93D1-D21B196E9A39}" type="datetime1">
              <a:rPr lang="en-US"/>
              <a:pPr>
                <a:defRPr/>
              </a:pPr>
              <a:t>11/10/2024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5525" y="30510163"/>
            <a:ext cx="139001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4725" y="30510163"/>
            <a:ext cx="10242550" cy="17526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608315-0CFA-A846-8E58-42DE526B44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219392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pitchFamily="-108" charset="-128"/>
          <a:cs typeface="ＭＳ Ｐゴシック" pitchFamily="-108" charset="-128"/>
        </a:defRPr>
      </a:lvl1pPr>
      <a:lvl2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ctr" defTabSz="219392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1644650" indent="-164465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pitchFamily="-108" charset="-128"/>
          <a:cs typeface="ＭＳ Ｐゴシック" pitchFamily="-108" charset="-128"/>
        </a:defRPr>
      </a:lvl1pPr>
      <a:lvl2pPr marL="3565525" indent="-1371600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2pPr>
      <a:lvl3pPr marL="548640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3pPr>
      <a:lvl4pPr marL="7680325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4pPr>
      <a:lvl5pPr marL="9874250" indent="-1096963" algn="l" defTabSz="219392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pitchFamily="-108" charset="-128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6B79193F-E625-E57E-4E5D-B66739F1F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6858" y="4850841"/>
            <a:ext cx="19198994" cy="2731228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marR="0" lvl="0" indent="-381000" algn="l" defTabSz="21939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DC4D3A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Models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37" name="Rectangle 5"/>
          <p:cNvSpPr>
            <a:spLocks noChangeArrowheads="1"/>
          </p:cNvSpPr>
          <p:nvPr/>
        </p:nvSpPr>
        <p:spPr bwMode="auto">
          <a:xfrm>
            <a:off x="1143000" y="1829930"/>
            <a:ext cx="28194000" cy="172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/>
          <a:p>
            <a:pPr>
              <a:spcBef>
                <a:spcPts val="0"/>
              </a:spcBef>
            </a:pPr>
            <a:r>
              <a:rPr lang="en-US" sz="5000" b="1" dirty="0" err="1">
                <a:latin typeface="Georgia" charset="0"/>
                <a:cs typeface="Georgia" charset="0"/>
              </a:rPr>
              <a:t>Runhan</a:t>
            </a:r>
            <a:r>
              <a:rPr lang="en-US" sz="5000" b="1" dirty="0">
                <a:latin typeface="Georgia" charset="0"/>
                <a:cs typeface="Georgia" charset="0"/>
              </a:rPr>
              <a:t> </a:t>
            </a:r>
            <a:r>
              <a:rPr lang="zh-CN" altLang="en-US" sz="5000" b="1" dirty="0">
                <a:latin typeface="Georgia" charset="0"/>
                <a:cs typeface="Georgia" charset="0"/>
              </a:rPr>
              <a:t>（</a:t>
            </a:r>
            <a:r>
              <a:rPr lang="en-US" altLang="zh-CN" sz="5000" b="1" dirty="0">
                <a:latin typeface="Georgia" charset="0"/>
                <a:cs typeface="Georgia" charset="0"/>
              </a:rPr>
              <a:t>Brad) </a:t>
            </a:r>
            <a:r>
              <a:rPr lang="en-US" sz="5000" b="1" dirty="0">
                <a:latin typeface="Georgia" charset="0"/>
                <a:cs typeface="Georgia" charset="0"/>
              </a:rPr>
              <a:t>Yang</a:t>
            </a:r>
            <a:r>
              <a:rPr lang="en-US" sz="5000" b="1" baseline="30000" dirty="0">
                <a:latin typeface="Georgia" charset="0"/>
                <a:cs typeface="Georgia" charset="0"/>
              </a:rPr>
              <a:t>1</a:t>
            </a:r>
            <a:r>
              <a:rPr lang="en-US" sz="5000" b="1" dirty="0">
                <a:latin typeface="Georgia" charset="0"/>
                <a:cs typeface="Georgia" charset="0"/>
              </a:rPr>
              <a:t>, Jonathon Whitlock</a:t>
            </a:r>
            <a:r>
              <a:rPr lang="en-US" sz="5000" b="1" baseline="30000" dirty="0">
                <a:latin typeface="Georgia" charset="0"/>
                <a:cs typeface="Georgia" charset="0"/>
              </a:rPr>
              <a:t>1,2</a:t>
            </a:r>
            <a:r>
              <a:rPr lang="en-US" sz="5000" b="1" dirty="0">
                <a:latin typeface="Georgia" charset="0"/>
                <a:cs typeface="Georgia" charset="0"/>
              </a:rPr>
              <a:t>, and Aaron S. Benjamin</a:t>
            </a:r>
            <a:r>
              <a:rPr lang="en-US" sz="5000" b="1" baseline="30000" dirty="0">
                <a:latin typeface="Georgia" charset="0"/>
                <a:cs typeface="Georgia" charset="0"/>
              </a:rPr>
              <a:t>1</a:t>
            </a:r>
            <a:r>
              <a:rPr lang="en-US" sz="5000" b="1" dirty="0">
                <a:latin typeface="Georgia" charset="0"/>
                <a:cs typeface="Georgia" charset="0"/>
              </a:rPr>
              <a:t>		</a:t>
            </a:r>
            <a:br>
              <a:rPr lang="en-US" sz="4800" b="1" dirty="0">
                <a:latin typeface="Georgia" charset="0"/>
                <a:cs typeface="Georgia" charset="0"/>
              </a:rPr>
            </a:br>
            <a:r>
              <a:rPr lang="en-US" sz="2800" b="1" baseline="30000" dirty="0">
                <a:latin typeface="Georgia" charset="0"/>
                <a:cs typeface="Georgia" charset="0"/>
              </a:rPr>
              <a:t>1</a:t>
            </a:r>
            <a:r>
              <a:rPr lang="en-US" sz="2800" b="1" dirty="0">
                <a:latin typeface="Georgia" charset="0"/>
                <a:cs typeface="Georgia" charset="0"/>
              </a:rPr>
              <a:t>Department of Psychology, University of Illinois Urbana-Champaign</a:t>
            </a:r>
          </a:p>
          <a:p>
            <a:pPr>
              <a:spcBef>
                <a:spcPts val="0"/>
              </a:spcBef>
            </a:pPr>
            <a:r>
              <a:rPr lang="en-US" sz="2800" b="1" baseline="30000" dirty="0">
                <a:latin typeface="Georgia" charset="0"/>
                <a:cs typeface="Georgia" charset="0"/>
              </a:rPr>
              <a:t>2</a:t>
            </a:r>
            <a:r>
              <a:rPr lang="en-US" sz="2800" b="1" dirty="0">
                <a:latin typeface="Georgia" charset="0"/>
                <a:cs typeface="Georgia" charset="0"/>
              </a:rPr>
              <a:t>Department of Psychology, Mississippi State University</a:t>
            </a:r>
          </a:p>
        </p:txBody>
      </p:sp>
      <p:sp>
        <p:nvSpPr>
          <p:cNvPr id="14338" name="TextBox 91"/>
          <p:cNvSpPr txBox="1">
            <a:spLocks noChangeArrowheads="1"/>
          </p:cNvSpPr>
          <p:nvPr/>
        </p:nvSpPr>
        <p:spPr bwMode="auto">
          <a:xfrm>
            <a:off x="1143000" y="438124"/>
            <a:ext cx="3954599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19392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600" dirty="0">
                <a:solidFill>
                  <a:schemeClr val="tx2"/>
                </a:solidFill>
                <a:latin typeface="Arial Black" charset="0"/>
              </a:rPr>
              <a:t>Models of Eye Movements during Forced-Choice Recognition</a:t>
            </a:r>
          </a:p>
        </p:txBody>
      </p:sp>
      <p:sp>
        <p:nvSpPr>
          <p:cNvPr id="14340" name="Rectangle 33"/>
          <p:cNvSpPr>
            <a:spLocks noChangeArrowheads="1"/>
          </p:cNvSpPr>
          <p:nvPr/>
        </p:nvSpPr>
        <p:spPr bwMode="auto">
          <a:xfrm>
            <a:off x="805348" y="15609253"/>
            <a:ext cx="6562391" cy="923194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indent="-381000">
              <a:spcBef>
                <a:spcPct val="50000"/>
              </a:spcBef>
            </a:pPr>
            <a:r>
              <a:rPr lang="en-US" sz="4000" b="1" u="sng" dirty="0">
                <a:solidFill>
                  <a:schemeClr val="tx2"/>
                </a:solidFill>
              </a:rPr>
              <a:t>Experiment Method</a:t>
            </a:r>
          </a:p>
          <a:p>
            <a:endParaRPr lang="en-US" sz="2800" dirty="0"/>
          </a:p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Arial"/>
                <a:ea typeface="ＭＳ Ｐゴシック" charset="0"/>
                <a:cs typeface="Georgia" charset="0"/>
              </a:rPr>
              <a:t>N = 115</a:t>
            </a:r>
          </a:p>
          <a:p>
            <a:r>
              <a:rPr lang="en-US" sz="2800" dirty="0">
                <a:solidFill>
                  <a:srgbClr val="131F33"/>
                </a:solidFill>
                <a:latin typeface="Arial"/>
              </a:rPr>
              <a:t>forced-choice face recognition </a:t>
            </a:r>
          </a:p>
          <a:p>
            <a:r>
              <a:rPr lang="en-US" sz="2800" dirty="0">
                <a:solidFill>
                  <a:srgbClr val="131F33"/>
                </a:solidFill>
                <a:latin typeface="Arial"/>
              </a:rPr>
              <a:t>one target and two lures 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>
              <a:latin typeface="Georgia" charset="0"/>
            </a:endParaRPr>
          </a:p>
          <a:p>
            <a:endParaRPr lang="en-US" sz="2400" dirty="0">
              <a:latin typeface="Georgia" charset="0"/>
            </a:endParaRPr>
          </a:p>
          <a:p>
            <a:endParaRPr lang="en-US" sz="2400" dirty="0">
              <a:latin typeface="Georgia" charset="0"/>
            </a:endParaRPr>
          </a:p>
          <a:p>
            <a:endParaRPr lang="en-US" sz="2400" dirty="0">
              <a:latin typeface="Georgia" charset="0"/>
            </a:endParaRPr>
          </a:p>
          <a:p>
            <a:endParaRPr lang="en-US" sz="2400" dirty="0">
              <a:latin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28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  <a:p>
            <a:endParaRPr lang="en-US" sz="2800" b="1" dirty="0">
              <a:latin typeface="Georgia" charset="0"/>
              <a:cs typeface="Georgia" charset="0"/>
            </a:endParaRPr>
          </a:p>
        </p:txBody>
      </p:sp>
      <p:sp>
        <p:nvSpPr>
          <p:cNvPr id="14341" name="Rectangle 49"/>
          <p:cNvSpPr>
            <a:spLocks noChangeArrowheads="1"/>
          </p:cNvSpPr>
          <p:nvPr/>
        </p:nvSpPr>
        <p:spPr bwMode="auto">
          <a:xfrm>
            <a:off x="805348" y="4864445"/>
            <a:ext cx="6562391" cy="1008524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>
              <a:spcBef>
                <a:spcPct val="50000"/>
              </a:spcBef>
            </a:pPr>
            <a:r>
              <a:rPr lang="en-GB" sz="4000" b="1" u="sng" dirty="0">
                <a:solidFill>
                  <a:schemeClr val="tx2"/>
                </a:solidFill>
              </a:rPr>
              <a:t>Intro and Goals</a:t>
            </a:r>
          </a:p>
          <a:p>
            <a:r>
              <a:rPr lang="en-US" sz="2800" b="1" dirty="0"/>
              <a:t> </a:t>
            </a:r>
            <a:endParaRPr lang="en-US" sz="2800" dirty="0"/>
          </a:p>
          <a:p>
            <a:r>
              <a:rPr lang="en-US" sz="2800" dirty="0">
                <a:latin typeface="+mn-lt"/>
                <a:cs typeface="Georgia" charset="0"/>
              </a:rPr>
              <a:t>People make eye movements among competing options when making forced-choice recognition decisions among faces. </a:t>
            </a:r>
          </a:p>
          <a:p>
            <a:endParaRPr lang="en-US" sz="2800" dirty="0">
              <a:latin typeface="+mn-lt"/>
              <a:cs typeface="Georgia" charset="0"/>
            </a:endParaRPr>
          </a:p>
          <a:p>
            <a:r>
              <a:rPr lang="en-US" sz="2800" dirty="0">
                <a:latin typeface="+mn-lt"/>
                <a:cs typeface="Georgia" charset="0"/>
              </a:rPr>
              <a:t>We model this behavior with: </a:t>
            </a:r>
          </a:p>
          <a:p>
            <a:pPr marL="514350" indent="-514350">
              <a:buAutoNum type="arabicParenBoth"/>
            </a:pPr>
            <a:r>
              <a:rPr lang="en-US" sz="2800" dirty="0">
                <a:latin typeface="+mn-lt"/>
                <a:cs typeface="Georgia" charset="0"/>
              </a:rPr>
              <a:t>A random walk for each fixation that determines whether that face is endorsed or the decision-maker transitions to another face (cf. Ratcliff, 1978)</a:t>
            </a:r>
          </a:p>
          <a:p>
            <a:pPr marL="514350" indent="-514350">
              <a:buAutoNum type="arabicParenBoth"/>
            </a:pPr>
            <a:r>
              <a:rPr lang="en-US" sz="2800" dirty="0">
                <a:latin typeface="+mn-lt"/>
                <a:cs typeface="Georgia" charset="0"/>
              </a:rPr>
              <a:t>Competing policies for how to determine which face to look at next </a:t>
            </a:r>
          </a:p>
          <a:p>
            <a:pPr marL="514350" indent="-514350">
              <a:buAutoNum type="arabicParenBoth"/>
            </a:pPr>
            <a:endParaRPr lang="en-US" sz="2800" dirty="0">
              <a:latin typeface="+mn-lt"/>
              <a:cs typeface="Georgia" charset="0"/>
            </a:endParaRPr>
          </a:p>
          <a:p>
            <a:r>
              <a:rPr lang="en-US" sz="2800" dirty="0">
                <a:latin typeface="+mn-lt"/>
                <a:cs typeface="Georgia" charset="0"/>
              </a:rPr>
              <a:t>We compare models of increasing complexity to 8 empirical benchmarks drawn from a recent study (Whitlock et al., </a:t>
            </a:r>
            <a:r>
              <a:rPr lang="en-US" altLang="zh-CN" sz="2800" dirty="0">
                <a:latin typeface="+mn-lt"/>
                <a:cs typeface="Georgia" charset="0"/>
              </a:rPr>
              <a:t>2024</a:t>
            </a:r>
            <a:r>
              <a:rPr lang="en-US" sz="2800" dirty="0">
                <a:latin typeface="+mn-lt"/>
                <a:cs typeface="Georgia" charset="0"/>
              </a:rPr>
              <a:t>). </a:t>
            </a:r>
            <a:endParaRPr lang="en-US" sz="2800" dirty="0">
              <a:latin typeface="Georgia" charset="0"/>
              <a:cs typeface="Georgia" charset="0"/>
            </a:endParaRPr>
          </a:p>
          <a:p>
            <a:endParaRPr lang="en-US" sz="2800" dirty="0"/>
          </a:p>
        </p:txBody>
      </p:sp>
      <p:sp>
        <p:nvSpPr>
          <p:cNvPr id="14342" name="Rectangle 7"/>
          <p:cNvSpPr>
            <a:spLocks noChangeArrowheads="1"/>
          </p:cNvSpPr>
          <p:nvPr/>
        </p:nvSpPr>
        <p:spPr bwMode="auto">
          <a:xfrm>
            <a:off x="8101092" y="4864447"/>
            <a:ext cx="14987798" cy="1997675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381000" marR="0" lvl="0" indent="-381000" algn="l" defTabSz="21939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DC4D3A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Results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31F33"/>
                </a:solidFill>
                <a:latin typeface="Georgia" charset="0"/>
                <a:cs typeface="Georgia" charset="0"/>
              </a:rPr>
              <a:t>Gaze-Duration Distribution Data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381000" marR="0" lvl="0" indent="-38100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381000" marR="0" lvl="0" indent="-38100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b="1" dirty="0">
              <a:latin typeface="Georgia" charset="0"/>
              <a:cs typeface="Georgia" charset="0"/>
            </a:endParaRPr>
          </a:p>
          <a:p>
            <a:pPr marL="381000" indent="-381000"/>
            <a:r>
              <a:rPr lang="en-US" sz="3200" b="1" dirty="0">
                <a:latin typeface="Georgia" charset="0"/>
                <a:cs typeface="Georgia" charset="0"/>
              </a:rPr>
              <a:t>  </a:t>
            </a: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3200" dirty="0">
              <a:latin typeface="Georgia" charset="0"/>
              <a:cs typeface="Georgia" charset="0"/>
            </a:endParaRPr>
          </a:p>
          <a:p>
            <a:pPr marL="381000" indent="-381000"/>
            <a:endParaRPr lang="en-US" sz="2800" b="1" dirty="0">
              <a:latin typeface="Georgia" charset="0"/>
              <a:cs typeface="Georgia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05774E8-1DE2-8193-045D-8B412119D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316" y="401306"/>
            <a:ext cx="236220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243" tIns="45614" rIns="91243" bIns="45614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5000" b="1" dirty="0">
                <a:latin typeface="Georgia" charset="0"/>
                <a:cs typeface="Georgia" charset="0"/>
              </a:rPr>
              <a:t>#6058</a:t>
            </a:r>
            <a:br>
              <a:rPr lang="en-US" sz="4800" b="1" dirty="0">
                <a:latin typeface="Georgia" charset="0"/>
                <a:cs typeface="Georgia" charset="0"/>
              </a:rPr>
            </a:br>
            <a:endParaRPr lang="en-US" sz="2800" b="1" dirty="0">
              <a:latin typeface="Georgia" charset="0"/>
              <a:cs typeface="Georgia" charset="0"/>
            </a:endParaRPr>
          </a:p>
        </p:txBody>
      </p:sp>
      <p:pic>
        <p:nvPicPr>
          <p:cNvPr id="1028" name="Picture 4" descr="How to Draw a Head from the Back - Drawing Tutorial For Kids">
            <a:extLst>
              <a:ext uri="{FF2B5EF4-FFF2-40B4-BE49-F238E27FC236}">
                <a16:creationId xmlns:a16="http://schemas.microsoft.com/office/drawing/2014/main" id="{25D870D3-8305-28A6-47F4-469F3433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770" y="22154739"/>
            <a:ext cx="2417341" cy="241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A9E3F7-E073-C71A-708E-ACCB74E652CD}"/>
              </a:ext>
            </a:extLst>
          </p:cNvPr>
          <p:cNvCxnSpPr>
            <a:cxnSpLocks/>
          </p:cNvCxnSpPr>
          <p:nvPr/>
        </p:nvCxnSpPr>
        <p:spPr>
          <a:xfrm flipH="1" flipV="1">
            <a:off x="2521672" y="21091988"/>
            <a:ext cx="823979" cy="1062751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015C63-67B1-6F5C-A890-BA0CB2C77ED4}"/>
              </a:ext>
            </a:extLst>
          </p:cNvPr>
          <p:cNvCxnSpPr>
            <a:cxnSpLocks/>
          </p:cNvCxnSpPr>
          <p:nvPr/>
        </p:nvCxnSpPr>
        <p:spPr>
          <a:xfrm flipV="1">
            <a:off x="4091048" y="21686363"/>
            <a:ext cx="6022" cy="416582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EAA4D6-EA8F-DB03-6F00-6CD63F974838}"/>
              </a:ext>
            </a:extLst>
          </p:cNvPr>
          <p:cNvCxnSpPr>
            <a:cxnSpLocks/>
          </p:cNvCxnSpPr>
          <p:nvPr/>
        </p:nvCxnSpPr>
        <p:spPr>
          <a:xfrm flipV="1">
            <a:off x="4777997" y="21091988"/>
            <a:ext cx="880069" cy="1017177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1C84C36-4CD7-B297-1463-A6AEA63B1E0E}"/>
              </a:ext>
            </a:extLst>
          </p:cNvPr>
          <p:cNvSpPr txBox="1"/>
          <p:nvPr/>
        </p:nvSpPr>
        <p:spPr>
          <a:xfrm>
            <a:off x="24127793" y="12344400"/>
            <a:ext cx="69617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Model 2: Moving starting bias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Moving starting bias from conservative to liberal over fixations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Captures all benchmarks except 7, 8</a:t>
            </a:r>
            <a:endParaRPr lang="en-US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24F62-1553-2C1D-D13D-BB69C5150CF2}"/>
              </a:ext>
            </a:extLst>
          </p:cNvPr>
          <p:cNvSpPr txBox="1"/>
          <p:nvPr/>
        </p:nvSpPr>
        <p:spPr>
          <a:xfrm>
            <a:off x="24127792" y="18745200"/>
            <a:ext cx="755150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Model 3: Preference to revisit compelling faces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Keeps track of random walk for each previously viewed face and prefers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to visit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faces that yielded more positive evidence. 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Captures all benchmarks except 8</a:t>
            </a:r>
            <a:endParaRPr lang="en-US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4C045F-0C8E-C4D5-3C20-1C78597EA625}"/>
              </a:ext>
            </a:extLst>
          </p:cNvPr>
          <p:cNvSpPr txBox="1"/>
          <p:nvPr/>
        </p:nvSpPr>
        <p:spPr>
          <a:xfrm>
            <a:off x="24127792" y="26060400"/>
            <a:ext cx="66005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Model 4: Withhold selection 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Model can withhold selection even when selection boundary is reached, especially in early fixations 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Captures all benchmarks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7F4963-C75F-A41D-EF55-AA97F1ADF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7124" y="6484557"/>
            <a:ext cx="4762500" cy="952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1F9B74-9C27-3F13-2BCC-766EBCDC1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7124" y="8313357"/>
            <a:ext cx="47625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60FE52-2B3F-DDDA-9172-E7FDB5076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7124" y="10142157"/>
            <a:ext cx="4762500" cy="95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6AC367-E2E3-D227-402B-3DA3DDD26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7124" y="11970957"/>
            <a:ext cx="4762500" cy="952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AA0C7A-BE8E-1D0D-D5C7-9F5B700066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7124" y="13799757"/>
            <a:ext cx="4762500" cy="952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DDCC5A-8B75-8270-A5A4-C59E7DA41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7124" y="15628557"/>
            <a:ext cx="4762500" cy="952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AED118-0B13-0E45-5A1F-93B6DEDB1F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47124" y="17457357"/>
            <a:ext cx="4762500" cy="952500"/>
          </a:xfrm>
          <a:prstGeom prst="rect">
            <a:avLst/>
          </a:prstGeom>
        </p:spPr>
      </p:pic>
      <p:pic>
        <p:nvPicPr>
          <p:cNvPr id="14353" name="Picture 14352">
            <a:extLst>
              <a:ext uri="{FF2B5EF4-FFF2-40B4-BE49-F238E27FC236}">
                <a16:creationId xmlns:a16="http://schemas.microsoft.com/office/drawing/2014/main" id="{91E0888B-6426-266A-03FA-DCB9E20E70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3049" y="20949842"/>
            <a:ext cx="3381673" cy="3381673"/>
          </a:xfrm>
          <a:prstGeom prst="rect">
            <a:avLst/>
          </a:prstGeom>
        </p:spPr>
      </p:pic>
      <p:cxnSp>
        <p:nvCxnSpPr>
          <p:cNvPr id="14362" name="Straight Arrow Connector 14361">
            <a:extLst>
              <a:ext uri="{FF2B5EF4-FFF2-40B4-BE49-F238E27FC236}">
                <a16:creationId xmlns:a16="http://schemas.microsoft.com/office/drawing/2014/main" id="{415A1CC6-C28E-4810-BBA4-95251ADD6527}"/>
              </a:ext>
            </a:extLst>
          </p:cNvPr>
          <p:cNvCxnSpPr/>
          <p:nvPr/>
        </p:nvCxnSpPr>
        <p:spPr>
          <a:xfrm>
            <a:off x="18642528" y="7856157"/>
            <a:ext cx="53048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73" name="TextBox 14372">
            <a:extLst>
              <a:ext uri="{FF2B5EF4-FFF2-40B4-BE49-F238E27FC236}">
                <a16:creationId xmlns:a16="http://schemas.microsoft.com/office/drawing/2014/main" id="{FD4F122C-9F99-9330-BF7F-8822CAF445B5}"/>
              </a:ext>
            </a:extLst>
          </p:cNvPr>
          <p:cNvSpPr txBox="1"/>
          <p:nvPr/>
        </p:nvSpPr>
        <p:spPr>
          <a:xfrm>
            <a:off x="15954129" y="6222947"/>
            <a:ext cx="486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31F33"/>
                </a:solidFill>
                <a:latin typeface="Georgia" charset="0"/>
              </a:rPr>
              <a:t>Behaviors</a:t>
            </a:r>
          </a:p>
        </p:txBody>
      </p:sp>
      <p:pic>
        <p:nvPicPr>
          <p:cNvPr id="14385" name="Picture 14384">
            <a:extLst>
              <a:ext uri="{FF2B5EF4-FFF2-40B4-BE49-F238E27FC236}">
                <a16:creationId xmlns:a16="http://schemas.microsoft.com/office/drawing/2014/main" id="{11758279-8FB5-4081-430B-59FA242145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02460" y="14630399"/>
            <a:ext cx="32004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2349D-88B0-F8A3-CD47-942EC245335A}"/>
              </a:ext>
            </a:extLst>
          </p:cNvPr>
          <p:cNvSpPr txBox="1"/>
          <p:nvPr/>
        </p:nvSpPr>
        <p:spPr>
          <a:xfrm>
            <a:off x="24127792" y="5943600"/>
            <a:ext cx="73341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Model 1: Base model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Random walk with unbiased starting point 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Drift rate higher for target than for lure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</a:rPr>
              <a:t>Random transition among faces </a:t>
            </a: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</a:endParaRPr>
          </a:p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Captures benchmarks 1, 2, and 3</a:t>
            </a:r>
            <a:endParaRPr lang="en-US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C477DAA-77AC-ABDA-1CB5-8D61BC9C0E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04751" y="22402800"/>
            <a:ext cx="3200400" cy="3200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1A87C99-B39D-0BD1-8878-9F0A98025E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0" y="8778240"/>
            <a:ext cx="32004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617B4-64D7-2B52-8FDC-DF6C54F70507}"/>
              </a:ext>
            </a:extLst>
          </p:cNvPr>
          <p:cNvSpPr txBox="1"/>
          <p:nvPr/>
        </p:nvSpPr>
        <p:spPr>
          <a:xfrm>
            <a:off x="21045640" y="23062738"/>
            <a:ext cx="22166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chance viewing probability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3CB8D0-D4EE-7AC2-646B-A9F7B239FF9B}"/>
              </a:ext>
            </a:extLst>
          </p:cNvPr>
          <p:cNvPicPr>
            <a:picLocks/>
          </p:cNvPicPr>
          <p:nvPr/>
        </p:nvPicPr>
        <p:blipFill>
          <a:blip r:embed="rId15"/>
          <a:srcRect l="20975" t="14617" r="21227" b="44229"/>
          <a:stretch/>
        </p:blipFill>
        <p:spPr>
          <a:xfrm>
            <a:off x="3146684" y="19319482"/>
            <a:ext cx="1828800" cy="1828800"/>
          </a:xfrm>
          <a:prstGeom prst="rect">
            <a:avLst/>
          </a:prstGeom>
          <a:ln w="76200" cmpd="sng">
            <a:solidFill>
              <a:srgbClr val="273BFB"/>
            </a:solidFill>
          </a:ln>
        </p:spPr>
      </p:pic>
      <p:pic>
        <p:nvPicPr>
          <p:cNvPr id="27" name="Picture 26" descr="A person in a suit and tie&#10;&#10;Description automatically generated">
            <a:extLst>
              <a:ext uri="{FF2B5EF4-FFF2-40B4-BE49-F238E27FC236}">
                <a16:creationId xmlns:a16="http://schemas.microsoft.com/office/drawing/2014/main" id="{D79C487B-56E7-347C-654A-9B1632A8DCFF}"/>
              </a:ext>
            </a:extLst>
          </p:cNvPr>
          <p:cNvPicPr>
            <a:picLocks/>
          </p:cNvPicPr>
          <p:nvPr/>
        </p:nvPicPr>
        <p:blipFill>
          <a:blip r:embed="rId16"/>
          <a:srcRect l="18751" t="8179" r="22171" b="44404"/>
          <a:stretch/>
        </p:blipFill>
        <p:spPr>
          <a:xfrm>
            <a:off x="5340954" y="18614730"/>
            <a:ext cx="1828800" cy="1828800"/>
          </a:xfrm>
          <a:prstGeom prst="rect">
            <a:avLst/>
          </a:prstGeom>
          <a:ln w="76200" cmpd="sng">
            <a:solidFill>
              <a:srgbClr val="273BFB"/>
            </a:solidFill>
          </a:ln>
        </p:spPr>
      </p:pic>
      <p:pic>
        <p:nvPicPr>
          <p:cNvPr id="25" name="Picture 2" descr="Profile picture for Aaron S Benjamin">
            <a:extLst>
              <a:ext uri="{FF2B5EF4-FFF2-40B4-BE49-F238E27FC236}">
                <a16:creationId xmlns:a16="http://schemas.microsoft.com/office/drawing/2014/main" id="{AE9F4FAB-8901-5880-CC69-95FC3F4A647E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708" r="16447" b="36686"/>
          <a:stretch/>
        </p:blipFill>
        <p:spPr bwMode="auto">
          <a:xfrm>
            <a:off x="952414" y="18614730"/>
            <a:ext cx="1828800" cy="1828800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5F92531-1929-A2E0-6887-426CCA39FC69}"/>
              </a:ext>
            </a:extLst>
          </p:cNvPr>
          <p:cNvSpPr txBox="1"/>
          <p:nvPr/>
        </p:nvSpPr>
        <p:spPr>
          <a:xfrm>
            <a:off x="1406397" y="20504588"/>
            <a:ext cx="10054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00B050"/>
                </a:solidFill>
              </a:rPr>
              <a:t>target</a:t>
            </a:r>
            <a:endParaRPr lang="en-US" sz="2500" dirty="0">
              <a:solidFill>
                <a:srgbClr val="00B05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91F2BB-BCB7-344A-9DF5-3BBE75590D8F}"/>
              </a:ext>
            </a:extLst>
          </p:cNvPr>
          <p:cNvSpPr txBox="1"/>
          <p:nvPr/>
        </p:nvSpPr>
        <p:spPr>
          <a:xfrm>
            <a:off x="5851305" y="20524103"/>
            <a:ext cx="7184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273BFB"/>
                </a:solidFill>
              </a:rPr>
              <a:t>lure</a:t>
            </a:r>
            <a:endParaRPr lang="en-US" sz="2500" dirty="0">
              <a:solidFill>
                <a:srgbClr val="273BFB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6B715F-B53E-F03E-B1ED-9F4953382AFC}"/>
              </a:ext>
            </a:extLst>
          </p:cNvPr>
          <p:cNvSpPr txBox="1"/>
          <p:nvPr/>
        </p:nvSpPr>
        <p:spPr>
          <a:xfrm>
            <a:off x="3691433" y="21140342"/>
            <a:ext cx="7184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273BFB"/>
                </a:solidFill>
              </a:rPr>
              <a:t>lure</a:t>
            </a:r>
            <a:endParaRPr lang="en-US" sz="2500" dirty="0">
              <a:solidFill>
                <a:srgbClr val="273BFB"/>
              </a:solidFill>
            </a:endParaRPr>
          </a:p>
        </p:txBody>
      </p:sp>
      <p:pic>
        <p:nvPicPr>
          <p:cNvPr id="52" name="Picture 2" descr="Profile picture for Aaron S Benjamin">
            <a:extLst>
              <a:ext uri="{FF2B5EF4-FFF2-40B4-BE49-F238E27FC236}">
                <a16:creationId xmlns:a16="http://schemas.microsoft.com/office/drawing/2014/main" id="{13BFA523-D934-D0C9-9923-498159613C53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708" r="16447" b="36686"/>
          <a:stretch/>
        </p:blipFill>
        <p:spPr bwMode="auto">
          <a:xfrm>
            <a:off x="17354068" y="7398957"/>
            <a:ext cx="1096726" cy="1094906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18F6CDE-1918-4805-A448-136A9A71C0E1}"/>
              </a:ext>
            </a:extLst>
          </p:cNvPr>
          <p:cNvPicPr>
            <a:picLocks/>
          </p:cNvPicPr>
          <p:nvPr/>
        </p:nvPicPr>
        <p:blipFill>
          <a:blip r:embed="rId15"/>
          <a:srcRect l="20975" t="14617" r="21227" b="44229"/>
          <a:stretch/>
        </p:blipFill>
        <p:spPr>
          <a:xfrm>
            <a:off x="17358240" y="12885357"/>
            <a:ext cx="1097204" cy="1097254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pic>
        <p:nvPicPr>
          <p:cNvPr id="56" name="Picture 55" descr="A person in a suit and tie&#10;&#10;Description automatically generated">
            <a:extLst>
              <a:ext uri="{FF2B5EF4-FFF2-40B4-BE49-F238E27FC236}">
                <a16:creationId xmlns:a16="http://schemas.microsoft.com/office/drawing/2014/main" id="{2210E59C-3115-7A26-F868-D50A409776AF}"/>
              </a:ext>
            </a:extLst>
          </p:cNvPr>
          <p:cNvPicPr>
            <a:picLocks/>
          </p:cNvPicPr>
          <p:nvPr/>
        </p:nvPicPr>
        <p:blipFill>
          <a:blip r:embed="rId16"/>
          <a:srcRect l="18751" t="8179" r="22171" b="44404"/>
          <a:stretch/>
        </p:blipFill>
        <p:spPr>
          <a:xfrm>
            <a:off x="19184604" y="11056557"/>
            <a:ext cx="1095552" cy="1094906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pic>
        <p:nvPicPr>
          <p:cNvPr id="63" name="Picture 2" descr="Profile picture for Aaron S Benjamin">
            <a:extLst>
              <a:ext uri="{FF2B5EF4-FFF2-40B4-BE49-F238E27FC236}">
                <a16:creationId xmlns:a16="http://schemas.microsoft.com/office/drawing/2014/main" id="{6B6FFECA-60D1-F469-4F57-CDCE09B1EEA3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708" r="16447" b="36686"/>
          <a:stretch/>
        </p:blipFill>
        <p:spPr bwMode="auto">
          <a:xfrm>
            <a:off x="17363612" y="9239647"/>
            <a:ext cx="1096726" cy="1094906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2" descr="Profile picture for Aaron S Benjamin">
            <a:extLst>
              <a:ext uri="{FF2B5EF4-FFF2-40B4-BE49-F238E27FC236}">
                <a16:creationId xmlns:a16="http://schemas.microsoft.com/office/drawing/2014/main" id="{5205F658-81C5-8D0B-0943-1BEFE0DD3EA5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708" r="16447" b="36686"/>
          <a:stretch/>
        </p:blipFill>
        <p:spPr bwMode="auto">
          <a:xfrm>
            <a:off x="17354068" y="11056557"/>
            <a:ext cx="1096726" cy="1094906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45" name="Straight Arrow Connector 14344">
            <a:extLst>
              <a:ext uri="{FF2B5EF4-FFF2-40B4-BE49-F238E27FC236}">
                <a16:creationId xmlns:a16="http://schemas.microsoft.com/office/drawing/2014/main" id="{47A6A213-B7B8-BFD9-6952-BBF6DF3D8EB2}"/>
              </a:ext>
            </a:extLst>
          </p:cNvPr>
          <p:cNvCxnSpPr/>
          <p:nvPr/>
        </p:nvCxnSpPr>
        <p:spPr>
          <a:xfrm>
            <a:off x="18642528" y="13342557"/>
            <a:ext cx="53048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7" name="Picture 14346" descr="A person in a suit and tie&#10;&#10;Description automatically generated">
            <a:extLst>
              <a:ext uri="{FF2B5EF4-FFF2-40B4-BE49-F238E27FC236}">
                <a16:creationId xmlns:a16="http://schemas.microsoft.com/office/drawing/2014/main" id="{996AB241-8852-9E10-E02F-FE5B249260E4}"/>
              </a:ext>
            </a:extLst>
          </p:cNvPr>
          <p:cNvPicPr>
            <a:picLocks/>
          </p:cNvPicPr>
          <p:nvPr/>
        </p:nvPicPr>
        <p:blipFill>
          <a:blip r:embed="rId16"/>
          <a:srcRect l="18751" t="8179" r="22171" b="44404"/>
          <a:stretch/>
        </p:blipFill>
        <p:spPr>
          <a:xfrm>
            <a:off x="17355804" y="14714157"/>
            <a:ext cx="1095552" cy="1094906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pic>
        <p:nvPicPr>
          <p:cNvPr id="14352" name="Picture 14351">
            <a:extLst>
              <a:ext uri="{FF2B5EF4-FFF2-40B4-BE49-F238E27FC236}">
                <a16:creationId xmlns:a16="http://schemas.microsoft.com/office/drawing/2014/main" id="{00B6BC53-1456-FC49-7B0E-4C6B740F4D12}"/>
              </a:ext>
            </a:extLst>
          </p:cNvPr>
          <p:cNvPicPr>
            <a:picLocks/>
          </p:cNvPicPr>
          <p:nvPr/>
        </p:nvPicPr>
        <p:blipFill>
          <a:blip r:embed="rId15"/>
          <a:srcRect l="20975" t="14617" r="21227" b="44229"/>
          <a:stretch/>
        </p:blipFill>
        <p:spPr>
          <a:xfrm>
            <a:off x="17358240" y="16542957"/>
            <a:ext cx="1097204" cy="1097254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pic>
        <p:nvPicPr>
          <p:cNvPr id="14361" name="Picture 14360" descr="A person in a suit and tie&#10;&#10;Description automatically generated">
            <a:extLst>
              <a:ext uri="{FF2B5EF4-FFF2-40B4-BE49-F238E27FC236}">
                <a16:creationId xmlns:a16="http://schemas.microsoft.com/office/drawing/2014/main" id="{38A343E7-ED6E-A37D-6712-D9678D1E82F3}"/>
              </a:ext>
            </a:extLst>
          </p:cNvPr>
          <p:cNvPicPr>
            <a:picLocks/>
          </p:cNvPicPr>
          <p:nvPr/>
        </p:nvPicPr>
        <p:blipFill>
          <a:blip r:embed="rId16"/>
          <a:srcRect l="18751" t="8179" r="22171" b="44404"/>
          <a:stretch/>
        </p:blipFill>
        <p:spPr>
          <a:xfrm>
            <a:off x="17355804" y="18371757"/>
            <a:ext cx="1095552" cy="1094906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pic>
        <p:nvPicPr>
          <p:cNvPr id="14366" name="Picture 2" descr="Profile picture for Aaron S Benjamin">
            <a:extLst>
              <a:ext uri="{FF2B5EF4-FFF2-40B4-BE49-F238E27FC236}">
                <a16:creationId xmlns:a16="http://schemas.microsoft.com/office/drawing/2014/main" id="{AA5BE27B-1467-7201-11DD-214F34DC4B52}"/>
              </a:ext>
            </a:extLst>
          </p:cNvPr>
          <p:cNvPicPr>
            <a:picLocks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t="9708" r="16447" b="36686"/>
          <a:stretch/>
        </p:blipFill>
        <p:spPr bwMode="auto">
          <a:xfrm>
            <a:off x="19185158" y="16542957"/>
            <a:ext cx="1096726" cy="1094906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6" name="Picture 14375">
            <a:extLst>
              <a:ext uri="{FF2B5EF4-FFF2-40B4-BE49-F238E27FC236}">
                <a16:creationId xmlns:a16="http://schemas.microsoft.com/office/drawing/2014/main" id="{A1C106DF-6FA8-976D-2284-267118F1777E}"/>
              </a:ext>
            </a:extLst>
          </p:cNvPr>
          <p:cNvPicPr>
            <a:picLocks/>
          </p:cNvPicPr>
          <p:nvPr/>
        </p:nvPicPr>
        <p:blipFill>
          <a:blip r:embed="rId15"/>
          <a:srcRect l="20975" t="14617" r="21227" b="44229"/>
          <a:stretch/>
        </p:blipFill>
        <p:spPr>
          <a:xfrm>
            <a:off x="19184604" y="18371757"/>
            <a:ext cx="1097204" cy="1097254"/>
          </a:xfrm>
          <a:prstGeom prst="rect">
            <a:avLst/>
          </a:prstGeom>
          <a:ln w="76200">
            <a:solidFill>
              <a:srgbClr val="273BFB"/>
            </a:solidFill>
          </a:ln>
        </p:spPr>
      </p:pic>
      <p:sp>
        <p:nvSpPr>
          <p:cNvPr id="14378" name="Rectangle 33">
            <a:extLst>
              <a:ext uri="{FF2B5EF4-FFF2-40B4-BE49-F238E27FC236}">
                <a16:creationId xmlns:a16="http://schemas.microsoft.com/office/drawing/2014/main" id="{C121EB41-8752-A0B1-BD9A-D05DCAF2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49" y="25551857"/>
            <a:ext cx="22283541" cy="66112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0" tIns="360000" rIns="360000" bIns="360000"/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Empirical Benchmarks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1F33"/>
              </a:solidFill>
              <a:effectLst/>
              <a:uLnTx/>
              <a:uFillTx/>
              <a:latin typeface="Georgia" charset="0"/>
              <a:ea typeface="ＭＳ Ｐゴシック" charset="0"/>
              <a:cs typeface="Georgia" charset="0"/>
            </a:endParaRPr>
          </a:p>
          <a:p>
            <a:pPr marL="381000" indent="-381000"/>
            <a:r>
              <a:rPr lang="en-US" sz="2800" u="sng" dirty="0">
                <a:solidFill>
                  <a:srgbClr val="131F33"/>
                </a:solidFill>
                <a:latin typeface="Georgia" charset="0"/>
                <a:cs typeface="Georgia" charset="0"/>
              </a:rPr>
              <a:t>Outcomes of the standard random walk process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1: Gaze-duration distributions for each fixation are right skewed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2: Endorsements are slower than decisions to transition to another face 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3: Endorsement probability is higher for targets than lures </a:t>
            </a:r>
            <a:endParaRPr lang="en-US" sz="2800" b="1" dirty="0">
              <a:latin typeface="Georgia" charset="0"/>
              <a:cs typeface="Georgia" charset="0"/>
            </a:endParaRPr>
          </a:p>
          <a:p>
            <a:pPr marL="381000" indent="-381000"/>
            <a:endParaRPr lang="en-US" sz="2800" dirty="0">
              <a:latin typeface="Georgia" charset="0"/>
              <a:cs typeface="Georgia" charset="0"/>
            </a:endParaRPr>
          </a:p>
          <a:p>
            <a:pPr marL="381000" indent="-381000"/>
            <a:r>
              <a:rPr lang="en-US" sz="2800" u="sng" dirty="0">
                <a:solidFill>
                  <a:srgbClr val="131F33"/>
                </a:solidFill>
                <a:latin typeface="Georgia" charset="0"/>
                <a:cs typeface="Georgia" charset="0"/>
              </a:rPr>
              <a:t>Policies about the random walk 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4: Decision made on the Nth fixation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5: Gaze-duration distributions converge to a </a:t>
            </a:r>
            <a:r>
              <a:rPr lang="en-US" altLang="zh-CN" sz="2800" dirty="0">
                <a:latin typeface="Georgia" charset="0"/>
                <a:cs typeface="Georgia" charset="0"/>
              </a:rPr>
              <a:t>homogenous</a:t>
            </a:r>
            <a:r>
              <a:rPr lang="en-US" sz="2800" dirty="0">
                <a:latin typeface="Georgia" charset="0"/>
                <a:cs typeface="Georgia" charset="0"/>
              </a:rPr>
              <a:t> form in later fixations 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6: Endorsement probability for currently fixated face increases with the number of fixations </a:t>
            </a:r>
          </a:p>
          <a:p>
            <a:pPr marL="381000" indent="-381000"/>
            <a:endParaRPr lang="en-US" sz="2800" dirty="0">
              <a:latin typeface="Georgia" charset="0"/>
              <a:cs typeface="Georgia" charset="0"/>
            </a:endParaRPr>
          </a:p>
          <a:p>
            <a:pPr marL="381000" indent="-381000"/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131F33"/>
                </a:solidFill>
                <a:effectLst/>
                <a:uLnTx/>
                <a:uFillTx/>
                <a:latin typeface="Georgia" charset="0"/>
                <a:ea typeface="ＭＳ Ｐゴシック" charset="0"/>
                <a:cs typeface="Georgia" charset="0"/>
              </a:rPr>
              <a:t>Polic</a:t>
            </a:r>
            <a:r>
              <a:rPr lang="en-US" sz="2800" u="sng" dirty="0" err="1">
                <a:solidFill>
                  <a:srgbClr val="131F33"/>
                </a:solidFill>
                <a:latin typeface="Georgia" charset="0"/>
                <a:cs typeface="Georgia" charset="0"/>
              </a:rPr>
              <a:t>ies</a:t>
            </a:r>
            <a:r>
              <a:rPr lang="en-US" sz="2800" u="sng" dirty="0">
                <a:solidFill>
                  <a:srgbClr val="131F33"/>
                </a:solidFill>
                <a:latin typeface="Georgia" charset="0"/>
                <a:cs typeface="Georgia" charset="0"/>
              </a:rPr>
              <a:t> about transition 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7: Endorsement probability of a face that is </a:t>
            </a:r>
            <a:r>
              <a:rPr lang="en-US" sz="2800" u="sng" dirty="0">
                <a:latin typeface="Georgia" charset="0"/>
                <a:cs typeface="Georgia" charset="0"/>
              </a:rPr>
              <a:t>not</a:t>
            </a:r>
            <a:r>
              <a:rPr lang="en-US" sz="2800" dirty="0">
                <a:latin typeface="Georgia" charset="0"/>
                <a:cs typeface="Georgia" charset="0"/>
              </a:rPr>
              <a:t> currently being fixated increases with the number of fixations </a:t>
            </a:r>
          </a:p>
          <a:p>
            <a:pPr marL="381000" indent="-381000"/>
            <a:r>
              <a:rPr lang="en-US" sz="2800" dirty="0">
                <a:latin typeface="Georgia" charset="0"/>
                <a:cs typeface="Georgia" charset="0"/>
              </a:rPr>
              <a:t>• Benchmark 8: Target is more likely to be revisited than lures </a:t>
            </a:r>
          </a:p>
        </p:txBody>
      </p:sp>
      <p:pic>
        <p:nvPicPr>
          <p:cNvPr id="14379" name="Picture 14378">
            <a:extLst>
              <a:ext uri="{FF2B5EF4-FFF2-40B4-BE49-F238E27FC236}">
                <a16:creationId xmlns:a16="http://schemas.microsoft.com/office/drawing/2014/main" id="{3E2CF696-4157-B448-96C8-6296B09CDA8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34945" b="36299"/>
          <a:stretch/>
        </p:blipFill>
        <p:spPr>
          <a:xfrm>
            <a:off x="39957250" y="3057055"/>
            <a:ext cx="3709301" cy="711098"/>
          </a:xfrm>
          <a:prstGeom prst="rect">
            <a:avLst/>
          </a:prstGeom>
        </p:spPr>
      </p:pic>
      <p:grpSp>
        <p:nvGrpSpPr>
          <p:cNvPr id="14392" name="Group 14391">
            <a:extLst>
              <a:ext uri="{FF2B5EF4-FFF2-40B4-BE49-F238E27FC236}">
                <a16:creationId xmlns:a16="http://schemas.microsoft.com/office/drawing/2014/main" id="{B0BBF753-8CF1-C757-F3C4-21B4AD09D5B8}"/>
              </a:ext>
            </a:extLst>
          </p:cNvPr>
          <p:cNvGrpSpPr/>
          <p:nvPr/>
        </p:nvGrpSpPr>
        <p:grpSpPr>
          <a:xfrm>
            <a:off x="17497865" y="9929415"/>
            <a:ext cx="962473" cy="517927"/>
            <a:chOff x="19016439" y="5750315"/>
            <a:chExt cx="962473" cy="517927"/>
          </a:xfrm>
        </p:grpSpPr>
        <p:cxnSp>
          <p:nvCxnSpPr>
            <p:cNvPr id="14387" name="Straight Connector 14386">
              <a:extLst>
                <a:ext uri="{FF2B5EF4-FFF2-40B4-BE49-F238E27FC236}">
                  <a16:creationId xmlns:a16="http://schemas.microsoft.com/office/drawing/2014/main" id="{DA466E1C-9731-F88D-A976-CB6935BEBD51}"/>
                </a:ext>
              </a:extLst>
            </p:cNvPr>
            <p:cNvCxnSpPr/>
            <p:nvPr/>
          </p:nvCxnSpPr>
          <p:spPr>
            <a:xfrm>
              <a:off x="19016439" y="6039642"/>
              <a:ext cx="304800" cy="2286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8" name="Straight Connector 14387">
              <a:extLst>
                <a:ext uri="{FF2B5EF4-FFF2-40B4-BE49-F238E27FC236}">
                  <a16:creationId xmlns:a16="http://schemas.microsoft.com/office/drawing/2014/main" id="{41D2678A-D072-2F8E-FF95-A9E66F459D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89" y="5750315"/>
              <a:ext cx="676723" cy="51104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93" name="Group 14392">
            <a:extLst>
              <a:ext uri="{FF2B5EF4-FFF2-40B4-BE49-F238E27FC236}">
                <a16:creationId xmlns:a16="http://schemas.microsoft.com/office/drawing/2014/main" id="{2EADD0AB-32F7-AAA8-1E2E-B8154FAA0BC4}"/>
              </a:ext>
            </a:extLst>
          </p:cNvPr>
          <p:cNvGrpSpPr/>
          <p:nvPr/>
        </p:nvGrpSpPr>
        <p:grpSpPr>
          <a:xfrm>
            <a:off x="17497865" y="15415815"/>
            <a:ext cx="962473" cy="517927"/>
            <a:chOff x="19016439" y="5750315"/>
            <a:chExt cx="962473" cy="517927"/>
          </a:xfrm>
        </p:grpSpPr>
        <p:cxnSp>
          <p:nvCxnSpPr>
            <p:cNvPr id="14394" name="Straight Connector 14393">
              <a:extLst>
                <a:ext uri="{FF2B5EF4-FFF2-40B4-BE49-F238E27FC236}">
                  <a16:creationId xmlns:a16="http://schemas.microsoft.com/office/drawing/2014/main" id="{6EB35CCF-D09C-6F1E-0630-E43C02237D4D}"/>
                </a:ext>
              </a:extLst>
            </p:cNvPr>
            <p:cNvCxnSpPr/>
            <p:nvPr/>
          </p:nvCxnSpPr>
          <p:spPr>
            <a:xfrm>
              <a:off x="19016439" y="6039642"/>
              <a:ext cx="304800" cy="2286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5" name="Straight Connector 14394">
              <a:extLst>
                <a:ext uri="{FF2B5EF4-FFF2-40B4-BE49-F238E27FC236}">
                  <a16:creationId xmlns:a16="http://schemas.microsoft.com/office/drawing/2014/main" id="{4963D60D-D953-1AD5-7B19-FEA2B2C71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89" y="5750315"/>
              <a:ext cx="676723" cy="51104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96" name="Group 14395">
            <a:extLst>
              <a:ext uri="{FF2B5EF4-FFF2-40B4-BE49-F238E27FC236}">
                <a16:creationId xmlns:a16="http://schemas.microsoft.com/office/drawing/2014/main" id="{2EBEACB5-B0FF-7ABE-5EA6-D2FADA4ED49C}"/>
              </a:ext>
            </a:extLst>
          </p:cNvPr>
          <p:cNvGrpSpPr/>
          <p:nvPr/>
        </p:nvGrpSpPr>
        <p:grpSpPr>
          <a:xfrm>
            <a:off x="19326665" y="11758215"/>
            <a:ext cx="962473" cy="517927"/>
            <a:chOff x="19016439" y="5750315"/>
            <a:chExt cx="962473" cy="517927"/>
          </a:xfrm>
        </p:grpSpPr>
        <p:cxnSp>
          <p:nvCxnSpPr>
            <p:cNvPr id="14397" name="Straight Connector 14396">
              <a:extLst>
                <a:ext uri="{FF2B5EF4-FFF2-40B4-BE49-F238E27FC236}">
                  <a16:creationId xmlns:a16="http://schemas.microsoft.com/office/drawing/2014/main" id="{CDDAECDD-4AD0-DE4E-73E9-41F3D809A17B}"/>
                </a:ext>
              </a:extLst>
            </p:cNvPr>
            <p:cNvCxnSpPr/>
            <p:nvPr/>
          </p:nvCxnSpPr>
          <p:spPr>
            <a:xfrm>
              <a:off x="19016439" y="6039642"/>
              <a:ext cx="304800" cy="2286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98" name="Straight Connector 14397">
              <a:extLst>
                <a:ext uri="{FF2B5EF4-FFF2-40B4-BE49-F238E27FC236}">
                  <a16:creationId xmlns:a16="http://schemas.microsoft.com/office/drawing/2014/main" id="{8EE3FAA3-B680-CDD5-CE26-3BA4DB885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89" y="5750315"/>
              <a:ext cx="676723" cy="51104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99" name="Group 14398">
            <a:extLst>
              <a:ext uri="{FF2B5EF4-FFF2-40B4-BE49-F238E27FC236}">
                <a16:creationId xmlns:a16="http://schemas.microsoft.com/office/drawing/2014/main" id="{5A21A0E1-E9A1-F0D3-1AD8-7B63A711D073}"/>
              </a:ext>
            </a:extLst>
          </p:cNvPr>
          <p:cNvGrpSpPr/>
          <p:nvPr/>
        </p:nvGrpSpPr>
        <p:grpSpPr>
          <a:xfrm>
            <a:off x="19326665" y="19073415"/>
            <a:ext cx="962473" cy="517927"/>
            <a:chOff x="19016439" y="5750315"/>
            <a:chExt cx="962473" cy="517927"/>
          </a:xfrm>
        </p:grpSpPr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A26ECF76-0932-DE0E-BD8D-1DAC29BCA3F1}"/>
                </a:ext>
              </a:extLst>
            </p:cNvPr>
            <p:cNvCxnSpPr/>
            <p:nvPr/>
          </p:nvCxnSpPr>
          <p:spPr>
            <a:xfrm>
              <a:off x="19016439" y="6039642"/>
              <a:ext cx="304800" cy="2286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D6CE5106-F509-6BEF-2BC6-BBD2E6D07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89" y="5750315"/>
              <a:ext cx="676723" cy="51104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B623AB4-05DA-378B-80E9-C7C3DD19E254}"/>
              </a:ext>
            </a:extLst>
          </p:cNvPr>
          <p:cNvGrpSpPr/>
          <p:nvPr/>
        </p:nvGrpSpPr>
        <p:grpSpPr>
          <a:xfrm>
            <a:off x="19326665" y="17244615"/>
            <a:ext cx="962473" cy="517927"/>
            <a:chOff x="19016439" y="5750315"/>
            <a:chExt cx="962473" cy="517927"/>
          </a:xfrm>
        </p:grpSpPr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2B2AE7C5-3B54-0DDA-ACE6-4EDEFB3D7348}"/>
                </a:ext>
              </a:extLst>
            </p:cNvPr>
            <p:cNvCxnSpPr/>
            <p:nvPr/>
          </p:nvCxnSpPr>
          <p:spPr>
            <a:xfrm>
              <a:off x="19016439" y="6039642"/>
              <a:ext cx="304800" cy="22860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DB2A8282-501F-E3B2-54FF-517930A2C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02189" y="5750315"/>
              <a:ext cx="676723" cy="51104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2BBDBF9-DF83-E030-C60F-9203F61B3EE0}"/>
              </a:ext>
            </a:extLst>
          </p:cNvPr>
          <p:cNvSpPr txBox="1"/>
          <p:nvPr/>
        </p:nvSpPr>
        <p:spPr>
          <a:xfrm>
            <a:off x="15954129" y="20240264"/>
            <a:ext cx="4866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1939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131F33"/>
                </a:solidFill>
                <a:latin typeface="Georgia" charset="0"/>
              </a:rPr>
              <a:t>Behavioral Choices</a:t>
            </a:r>
            <a:endParaRPr lang="en-US" sz="2800" b="1" dirty="0">
              <a:solidFill>
                <a:srgbClr val="131F33"/>
              </a:solidFill>
              <a:latin typeface="Georgia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29EBC-6F5B-DAD9-B7E2-770C2CD6282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01845" y="26221598"/>
            <a:ext cx="3243626" cy="1946176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22F605E-3C38-34C0-B100-DCDAFAF95B57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1186"/>
          <a:stretch/>
        </p:blipFill>
        <p:spPr>
          <a:xfrm>
            <a:off x="8181209" y="7239000"/>
            <a:ext cx="7621064" cy="169439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3A791C-065B-EC71-19F8-16747D38EA1D}"/>
              </a:ext>
            </a:extLst>
          </p:cNvPr>
          <p:cNvSpPr txBox="1"/>
          <p:nvPr/>
        </p:nvSpPr>
        <p:spPr>
          <a:xfrm>
            <a:off x="14612410" y="888876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7ED9EF-D38A-B8F6-0F2E-DECD75AA096D}"/>
              </a:ext>
            </a:extLst>
          </p:cNvPr>
          <p:cNvSpPr txBox="1"/>
          <p:nvPr/>
        </p:nvSpPr>
        <p:spPr>
          <a:xfrm>
            <a:off x="14399468" y="819202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58B8C-AFAE-2F6A-8496-0EAF57F712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249345" y="18745200"/>
            <a:ext cx="11430000" cy="5715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DA0F39-98D2-0970-DC94-13AB711ADAA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1318200" y="26060400"/>
            <a:ext cx="11430000" cy="571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D01B69-5775-C345-C772-49E9D43FE9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392871" y="28803600"/>
            <a:ext cx="3200400" cy="3200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086C86-1791-F6B3-0B30-8033D4C1834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318200" y="5943600"/>
            <a:ext cx="11430000" cy="5715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B6CD80-7527-CEDD-CEDD-85224AD3090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330440" y="12344400"/>
            <a:ext cx="11430000" cy="571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5B452-7CAB-0316-EB1A-4905FEC2EF7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899609" y="20948904"/>
            <a:ext cx="3383280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5FF987-9679-5B00-09EB-21E7055117A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048720" y="8778240"/>
            <a:ext cx="3200400" cy="320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42FB65-797D-C521-B592-A4AC8E49C53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048720" y="14630400"/>
            <a:ext cx="3200400" cy="3200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426CEF-5891-F92B-9161-50ED2AA38A5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048720" y="22402800"/>
            <a:ext cx="3200400" cy="3200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94B990-EEEC-A04A-3C69-9C9B0D4EFE4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048720" y="2880360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131F33"/>
      </a:dk1>
      <a:lt1>
        <a:srgbClr val="FFFFFF"/>
      </a:lt1>
      <a:dk2>
        <a:srgbClr val="DC4D3A"/>
      </a:dk2>
      <a:lt2>
        <a:srgbClr val="FAFAFA"/>
      </a:lt2>
      <a:accent1>
        <a:srgbClr val="131F33"/>
      </a:accent1>
      <a:accent2>
        <a:srgbClr val="DB4C3A"/>
      </a:accent2>
      <a:accent3>
        <a:srgbClr val="555555"/>
      </a:accent3>
      <a:accent4>
        <a:srgbClr val="888888"/>
      </a:accent4>
      <a:accent5>
        <a:srgbClr val="3D64A7"/>
      </a:accent5>
      <a:accent6>
        <a:srgbClr val="B23E2F"/>
      </a:accent6>
      <a:hlink>
        <a:srgbClr val="666666"/>
      </a:hlink>
      <a:folHlink>
        <a:srgbClr val="AAAAA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2410CA1B-542D-3244-B814-5E899E0E5892}" vid="{0D1DA440-3E1F-1243-A175-747014F56C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Research_poster_template</Template>
  <TotalTime>6366</TotalTime>
  <Words>398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Georgia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Brad Yang</dc:creator>
  <cp:keywords/>
  <dc:description/>
  <cp:lastModifiedBy>Yang, Brad</cp:lastModifiedBy>
  <cp:revision>57</cp:revision>
  <cp:lastPrinted>2009-06-18T18:06:01Z</cp:lastPrinted>
  <dcterms:created xsi:type="dcterms:W3CDTF">2023-09-14T18:32:40Z</dcterms:created>
  <dcterms:modified xsi:type="dcterms:W3CDTF">2024-11-10T21:39:13Z</dcterms:modified>
  <cp:category/>
</cp:coreProperties>
</file>